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92" r:id="rId2"/>
    <p:sldId id="321" r:id="rId3"/>
    <p:sldId id="322" r:id="rId4"/>
    <p:sldId id="323" r:id="rId5"/>
    <p:sldId id="324" r:id="rId6"/>
    <p:sldId id="325" r:id="rId7"/>
    <p:sldId id="326" r:id="rId8"/>
    <p:sldId id="423" r:id="rId9"/>
    <p:sldId id="410" r:id="rId10"/>
    <p:sldId id="350" r:id="rId11"/>
    <p:sldId id="411" r:id="rId12"/>
    <p:sldId id="365" r:id="rId13"/>
    <p:sldId id="412" r:id="rId14"/>
    <p:sldId id="413" r:id="rId15"/>
    <p:sldId id="414" r:id="rId16"/>
    <p:sldId id="415" r:id="rId17"/>
    <p:sldId id="416" r:id="rId18"/>
    <p:sldId id="417" r:id="rId19"/>
    <p:sldId id="418" r:id="rId20"/>
    <p:sldId id="419" r:id="rId21"/>
    <p:sldId id="420" r:id="rId22"/>
    <p:sldId id="421" r:id="rId23"/>
    <p:sldId id="422" r:id="rId24"/>
    <p:sldId id="424" r:id="rId25"/>
    <p:sldId id="425" r:id="rId26"/>
    <p:sldId id="426" r:id="rId27"/>
    <p:sldId id="374" r:id="rId28"/>
    <p:sldId id="375" r:id="rId29"/>
    <p:sldId id="376" r:id="rId30"/>
    <p:sldId id="377" r:id="rId31"/>
    <p:sldId id="378" r:id="rId32"/>
    <p:sldId id="379" r:id="rId33"/>
    <p:sldId id="380" r:id="rId34"/>
    <p:sldId id="381" r:id="rId35"/>
    <p:sldId id="382" r:id="rId36"/>
    <p:sldId id="384" r:id="rId37"/>
    <p:sldId id="385" r:id="rId38"/>
    <p:sldId id="386" r:id="rId39"/>
    <p:sldId id="388" r:id="rId40"/>
    <p:sldId id="389" r:id="rId41"/>
    <p:sldId id="427" r:id="rId42"/>
    <p:sldId id="428" r:id="rId43"/>
    <p:sldId id="429" r:id="rId44"/>
    <p:sldId id="430" r:id="rId45"/>
    <p:sldId id="431" r:id="rId46"/>
    <p:sldId id="432" r:id="rId47"/>
    <p:sldId id="433" r:id="rId48"/>
    <p:sldId id="434" r:id="rId49"/>
    <p:sldId id="435" r:id="rId50"/>
    <p:sldId id="436" r:id="rId51"/>
    <p:sldId id="437" r:id="rId52"/>
    <p:sldId id="438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82"/>
    <p:restoredTop sz="94666"/>
  </p:normalViewPr>
  <p:slideViewPr>
    <p:cSldViewPr snapToGrid="0" snapToObjects="1">
      <p:cViewPr varScale="1">
        <p:scale>
          <a:sx n="98" d="100"/>
          <a:sy n="98" d="100"/>
        </p:scale>
        <p:origin x="128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763205-AE80-C440-B8F4-5513FE4B4AAB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99BDC8-1B8B-F84C-BDD3-A70445686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973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9BDC8-1B8B-F84C-BDD3-A7044568621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05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77F0C-F2E9-314B-BCCC-27C2BB64748A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418B9-A902-F044-8418-2C245F6A9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59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77F0C-F2E9-314B-BCCC-27C2BB64748A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418B9-A902-F044-8418-2C245F6A9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4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77F0C-F2E9-314B-BCCC-27C2BB64748A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418B9-A902-F044-8418-2C245F6A9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59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77F0C-F2E9-314B-BCCC-27C2BB64748A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418B9-A902-F044-8418-2C245F6A9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165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77F0C-F2E9-314B-BCCC-27C2BB64748A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418B9-A902-F044-8418-2C245F6A9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93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77F0C-F2E9-314B-BCCC-27C2BB64748A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418B9-A902-F044-8418-2C245F6A9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842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77F0C-F2E9-314B-BCCC-27C2BB64748A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418B9-A902-F044-8418-2C245F6A9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06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77F0C-F2E9-314B-BCCC-27C2BB64748A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418B9-A902-F044-8418-2C245F6A9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161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77F0C-F2E9-314B-BCCC-27C2BB64748A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418B9-A902-F044-8418-2C245F6A9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609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77F0C-F2E9-314B-BCCC-27C2BB64748A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418B9-A902-F044-8418-2C245F6A9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92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77F0C-F2E9-314B-BCCC-27C2BB64748A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418B9-A902-F044-8418-2C245F6A9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543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77F0C-F2E9-314B-BCCC-27C2BB64748A}" type="datetimeFigureOut">
              <a:rPr lang="en-US" smtClean="0"/>
              <a:t>11/22/17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418B9-A902-F044-8418-2C245F6A9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066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br>
              <a:rPr lang="en-US" dirty="0" smtClean="0"/>
            </a:br>
            <a:r>
              <a:rPr lang="en-US" dirty="0" smtClean="0"/>
              <a:t>Mediation and Moderation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840480" y="18026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67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Mediation models usually occur in </a:t>
            </a:r>
            <a:r>
              <a:rPr lang="en-US" i="1" dirty="0" smtClean="0"/>
              <a:t>stages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meaning separate models are run with different IV / DV combinations. </a:t>
            </a:r>
          </a:p>
          <a:p>
            <a:pPr lvl="1"/>
            <a:r>
              <a:rPr lang="en-US" dirty="0" smtClean="0"/>
              <a:t>Sometimes called steps but don</a:t>
            </a:r>
            <a:r>
              <a:rPr lang="mr-IN" dirty="0" smtClean="0"/>
              <a:t>’</a:t>
            </a:r>
            <a:r>
              <a:rPr lang="en-US" dirty="0" smtClean="0"/>
              <a:t>t want to confuse that with hierarchical regression models.</a:t>
            </a:r>
          </a:p>
          <a:p>
            <a:r>
              <a:rPr lang="en-US" dirty="0" smtClean="0"/>
              <a:t>So, what does that do for data screening?</a:t>
            </a:r>
          </a:p>
        </p:txBody>
      </p:sp>
    </p:spTree>
    <p:extLst>
      <p:ext uri="{BB962C8B-B14F-4D97-AF65-F5344CB8AC3E}">
        <p14:creationId xmlns:p14="http://schemas.microsoft.com/office/powerpoint/2010/main" val="1254011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screening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Screen </a:t>
            </a:r>
            <a:r>
              <a:rPr lang="en-US" dirty="0"/>
              <a:t>both the IV and the Mediator at the same time predicting the DV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This way you are screening the final anticipated stage of the mediation model and are screening all the variables. </a:t>
            </a:r>
          </a:p>
          <a:p>
            <a:pPr lvl="1"/>
            <a:r>
              <a:rPr lang="en-US" dirty="0" smtClean="0"/>
              <a:t>You can also use the fake regression procedure to do all three variables at once.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28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report:</a:t>
            </a:r>
          </a:p>
          <a:p>
            <a:pPr lvl="1"/>
            <a:r>
              <a:rPr lang="en-US" dirty="0" smtClean="0"/>
              <a:t>Tables of the coefficient statistics</a:t>
            </a:r>
          </a:p>
          <a:p>
            <a:pPr lvl="1"/>
            <a:r>
              <a:rPr lang="en-US" dirty="0" smtClean="0"/>
              <a:t>Figure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1657" y="2863306"/>
            <a:ext cx="5410200" cy="236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5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1758950"/>
            <a:ext cx="68707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75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a Mediation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Does </a:t>
            </a:r>
            <a:r>
              <a:rPr lang="en-US" dirty="0" err="1" smtClean="0"/>
              <a:t>facebook</a:t>
            </a:r>
            <a:r>
              <a:rPr lang="en-US" dirty="0" smtClean="0"/>
              <a:t> mediate the relationship between previous knowledge and exam scores?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48194" y="6308725"/>
            <a:ext cx="1942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c7.1 </a:t>
            </a:r>
            <a:r>
              <a:rPr lang="en-US" dirty="0" err="1" smtClean="0"/>
              <a:t>mediation.sav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412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in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First, let’s get the c path: X </a:t>
            </a:r>
            <a:r>
              <a:rPr lang="en-US" dirty="0" smtClean="0">
                <a:sym typeface="Wingdings"/>
              </a:rPr>
              <a:t> Y</a:t>
            </a:r>
          </a:p>
          <a:p>
            <a:pPr lvl="1"/>
            <a:r>
              <a:rPr lang="en-US" dirty="0"/>
              <a:t>model1 = lm(exam ~ previous, data = master)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" y="6270171"/>
            <a:ext cx="7654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the </a:t>
            </a:r>
            <a:r>
              <a:rPr lang="en-US" i="1" dirty="0" smtClean="0"/>
              <a:t>c</a:t>
            </a:r>
            <a:r>
              <a:rPr lang="en-US" dirty="0" smtClean="0"/>
              <a:t> path, </a:t>
            </a:r>
            <a:r>
              <a:rPr lang="en-US" i="1" dirty="0" smtClean="0"/>
              <a:t>b</a:t>
            </a:r>
            <a:r>
              <a:rPr lang="en-US" dirty="0" smtClean="0"/>
              <a:t> = 0.32, </a:t>
            </a:r>
            <a:r>
              <a:rPr lang="en-US" i="1" dirty="0" smtClean="0"/>
              <a:t>t</a:t>
            </a:r>
            <a:r>
              <a:rPr lang="en-US" dirty="0" smtClean="0"/>
              <a:t>(237) = 3.63, </a:t>
            </a:r>
            <a:r>
              <a:rPr lang="en-US" i="1" dirty="0" smtClean="0"/>
              <a:t>p</a:t>
            </a:r>
            <a:r>
              <a:rPr lang="en-US" dirty="0" smtClean="0"/>
              <a:t> &lt; .001 </a:t>
            </a:r>
            <a:r>
              <a:rPr lang="mr-IN" dirty="0" smtClean="0"/>
              <a:t>…</a:t>
            </a:r>
            <a:r>
              <a:rPr lang="en-US" dirty="0" smtClean="0"/>
              <a:t> we could get </a:t>
            </a:r>
            <a:r>
              <a:rPr lang="en-US" i="1" dirty="0" smtClean="0"/>
              <a:t>pr</a:t>
            </a:r>
            <a:r>
              <a:rPr lang="en-US" i="1" baseline="30000" dirty="0" smtClean="0"/>
              <a:t>2</a:t>
            </a:r>
            <a:r>
              <a:rPr lang="en-US" i="1" dirty="0" smtClean="0"/>
              <a:t> </a:t>
            </a:r>
            <a:r>
              <a:rPr lang="en-US" dirty="0" smtClean="0"/>
              <a:t>here as well.</a:t>
            </a:r>
            <a:endParaRPr lang="en-US" baseline="30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2745376"/>
            <a:ext cx="8039916" cy="207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98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in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Now, the a path: X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M</a:t>
            </a:r>
            <a:endParaRPr lang="en-US" dirty="0" smtClean="0">
              <a:sym typeface="Wingdings"/>
            </a:endParaRPr>
          </a:p>
          <a:p>
            <a:pPr lvl="1"/>
            <a:r>
              <a:rPr lang="en-US" dirty="0"/>
              <a:t>model2 = lm(</a:t>
            </a:r>
            <a:r>
              <a:rPr lang="en-US" dirty="0" err="1"/>
              <a:t>facebook</a:t>
            </a:r>
            <a:r>
              <a:rPr lang="en-US" dirty="0"/>
              <a:t> ~ previous, data = master)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" y="6270171"/>
            <a:ext cx="7647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the </a:t>
            </a:r>
            <a:r>
              <a:rPr lang="en-US" i="1" dirty="0" smtClean="0"/>
              <a:t>a</a:t>
            </a:r>
            <a:r>
              <a:rPr lang="en-US" dirty="0" smtClean="0"/>
              <a:t> path, </a:t>
            </a:r>
            <a:r>
              <a:rPr lang="en-US" i="1" dirty="0" smtClean="0"/>
              <a:t>b</a:t>
            </a:r>
            <a:r>
              <a:rPr lang="en-US" dirty="0" smtClean="0"/>
              <a:t> = -0.09, </a:t>
            </a:r>
            <a:r>
              <a:rPr lang="en-US" i="1" dirty="0" smtClean="0"/>
              <a:t>t</a:t>
            </a:r>
            <a:r>
              <a:rPr lang="en-US" dirty="0" smtClean="0"/>
              <a:t>(237) = -2.17, </a:t>
            </a:r>
            <a:r>
              <a:rPr lang="en-US" i="1" dirty="0" smtClean="0"/>
              <a:t>p</a:t>
            </a:r>
            <a:r>
              <a:rPr lang="en-US" dirty="0" smtClean="0"/>
              <a:t> = .031 </a:t>
            </a:r>
            <a:r>
              <a:rPr lang="mr-IN" dirty="0" smtClean="0"/>
              <a:t>…</a:t>
            </a:r>
            <a:r>
              <a:rPr lang="en-US" dirty="0" smtClean="0"/>
              <a:t> we could get </a:t>
            </a:r>
            <a:r>
              <a:rPr lang="en-US" i="1" dirty="0" smtClean="0"/>
              <a:t>pr</a:t>
            </a:r>
            <a:r>
              <a:rPr lang="en-US" i="1" baseline="30000" dirty="0" smtClean="0"/>
              <a:t>2</a:t>
            </a:r>
            <a:r>
              <a:rPr lang="en-US" i="1" dirty="0" smtClean="0"/>
              <a:t> </a:t>
            </a:r>
            <a:r>
              <a:rPr lang="en-US" dirty="0" smtClean="0"/>
              <a:t>here as well.</a:t>
            </a:r>
            <a:endParaRPr lang="en-US" baseline="30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9"/>
          <a:stretch/>
        </p:blipFill>
        <p:spPr>
          <a:xfrm>
            <a:off x="653143" y="2868567"/>
            <a:ext cx="8068469" cy="203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944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in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ym typeface="Wingdings"/>
              </a:rPr>
              <a:t>Add in the </a:t>
            </a:r>
            <a:r>
              <a:rPr lang="en-US" i="1" dirty="0" smtClean="0">
                <a:sym typeface="Wingdings"/>
              </a:rPr>
              <a:t>b</a:t>
            </a:r>
            <a:r>
              <a:rPr lang="en-US" dirty="0" smtClean="0">
                <a:sym typeface="Wingdings"/>
              </a:rPr>
              <a:t> and </a:t>
            </a:r>
            <a:r>
              <a:rPr lang="en-US" i="1" dirty="0" smtClean="0">
                <a:sym typeface="Wingdings"/>
              </a:rPr>
              <a:t>c’</a:t>
            </a:r>
            <a:r>
              <a:rPr lang="en-US" dirty="0" smtClean="0">
                <a:sym typeface="Wingdings"/>
              </a:rPr>
              <a:t> paths: X + M  Y</a:t>
            </a:r>
          </a:p>
          <a:p>
            <a:pPr lvl="1"/>
            <a:r>
              <a:rPr lang="en-US" dirty="0"/>
              <a:t>model3 = lm(exam ~ previous + </a:t>
            </a:r>
            <a:r>
              <a:rPr lang="en-US" dirty="0" err="1"/>
              <a:t>facebook</a:t>
            </a:r>
            <a:r>
              <a:rPr lang="en-US" dirty="0"/>
              <a:t>, data = master)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" y="6270171"/>
            <a:ext cx="770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the </a:t>
            </a:r>
            <a:r>
              <a:rPr lang="en-US" i="1" dirty="0"/>
              <a:t>b</a:t>
            </a:r>
            <a:r>
              <a:rPr lang="en-US" dirty="0" smtClean="0"/>
              <a:t> path, </a:t>
            </a:r>
            <a:r>
              <a:rPr lang="en-US" i="1" dirty="0" smtClean="0"/>
              <a:t>b</a:t>
            </a:r>
            <a:r>
              <a:rPr lang="en-US" dirty="0" smtClean="0"/>
              <a:t> = -0.61, </a:t>
            </a:r>
            <a:r>
              <a:rPr lang="en-US" i="1" dirty="0" smtClean="0"/>
              <a:t>t</a:t>
            </a:r>
            <a:r>
              <a:rPr lang="en-US" dirty="0" smtClean="0"/>
              <a:t>(237) = -4.77, </a:t>
            </a:r>
            <a:r>
              <a:rPr lang="en-US" i="1" dirty="0" smtClean="0"/>
              <a:t>p</a:t>
            </a:r>
            <a:r>
              <a:rPr lang="en-US" dirty="0" smtClean="0"/>
              <a:t> &lt; .001 </a:t>
            </a:r>
            <a:r>
              <a:rPr lang="mr-IN" dirty="0" smtClean="0"/>
              <a:t>…</a:t>
            </a:r>
            <a:r>
              <a:rPr lang="en-US" dirty="0" smtClean="0"/>
              <a:t> we could get </a:t>
            </a:r>
            <a:r>
              <a:rPr lang="en-US" i="1" dirty="0" smtClean="0"/>
              <a:t>pr</a:t>
            </a:r>
            <a:r>
              <a:rPr lang="en-US" i="1" baseline="30000" dirty="0" smtClean="0"/>
              <a:t>2</a:t>
            </a:r>
            <a:r>
              <a:rPr lang="en-US" i="1" dirty="0" smtClean="0"/>
              <a:t> </a:t>
            </a:r>
            <a:r>
              <a:rPr lang="en-US" dirty="0" smtClean="0"/>
              <a:t>here as well.</a:t>
            </a:r>
            <a:endParaRPr lang="en-US" baseline="30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3132726"/>
            <a:ext cx="8354641" cy="23536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4467497"/>
            <a:ext cx="7053943" cy="39188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65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in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ym typeface="Wingdings"/>
              </a:rPr>
              <a:t>Add in the </a:t>
            </a:r>
            <a:r>
              <a:rPr lang="en-US" i="1" dirty="0" smtClean="0">
                <a:sym typeface="Wingdings"/>
              </a:rPr>
              <a:t>b</a:t>
            </a:r>
            <a:r>
              <a:rPr lang="en-US" dirty="0" smtClean="0">
                <a:sym typeface="Wingdings"/>
              </a:rPr>
              <a:t> and </a:t>
            </a:r>
            <a:r>
              <a:rPr lang="en-US" i="1" dirty="0" smtClean="0">
                <a:sym typeface="Wingdings"/>
              </a:rPr>
              <a:t>c’</a:t>
            </a:r>
            <a:r>
              <a:rPr lang="en-US" dirty="0" smtClean="0">
                <a:sym typeface="Wingdings"/>
              </a:rPr>
              <a:t> paths: X + M  Y</a:t>
            </a:r>
          </a:p>
          <a:p>
            <a:pPr lvl="1"/>
            <a:r>
              <a:rPr lang="en-US" dirty="0"/>
              <a:t>model3 = lm(exam ~ previous + </a:t>
            </a:r>
            <a:r>
              <a:rPr lang="en-US" dirty="0" err="1"/>
              <a:t>facebook</a:t>
            </a:r>
            <a:r>
              <a:rPr lang="en-US" dirty="0"/>
              <a:t>, data = master)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" y="6270171"/>
            <a:ext cx="7541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the </a:t>
            </a:r>
            <a:r>
              <a:rPr lang="en-US" i="1" dirty="0" smtClean="0"/>
              <a:t>c’</a:t>
            </a:r>
            <a:r>
              <a:rPr lang="en-US" dirty="0" smtClean="0"/>
              <a:t> path, </a:t>
            </a:r>
            <a:r>
              <a:rPr lang="en-US" i="1" dirty="0" smtClean="0"/>
              <a:t>b</a:t>
            </a:r>
            <a:r>
              <a:rPr lang="en-US" dirty="0" smtClean="0"/>
              <a:t> = 0.26, </a:t>
            </a:r>
            <a:r>
              <a:rPr lang="en-US" i="1" dirty="0" smtClean="0"/>
              <a:t>t</a:t>
            </a:r>
            <a:r>
              <a:rPr lang="en-US" dirty="0" smtClean="0"/>
              <a:t>(237) = 3.09, </a:t>
            </a:r>
            <a:r>
              <a:rPr lang="en-US" i="1" dirty="0" smtClean="0"/>
              <a:t>p</a:t>
            </a:r>
            <a:r>
              <a:rPr lang="en-US" dirty="0" smtClean="0"/>
              <a:t> = .002 </a:t>
            </a:r>
            <a:r>
              <a:rPr lang="mr-IN" dirty="0" smtClean="0"/>
              <a:t>…</a:t>
            </a:r>
            <a:r>
              <a:rPr lang="en-US" dirty="0" smtClean="0"/>
              <a:t> we could get </a:t>
            </a:r>
            <a:r>
              <a:rPr lang="en-US" i="1" dirty="0" smtClean="0"/>
              <a:t>pr</a:t>
            </a:r>
            <a:r>
              <a:rPr lang="en-US" i="1" baseline="30000" dirty="0" smtClean="0"/>
              <a:t>2</a:t>
            </a:r>
            <a:r>
              <a:rPr lang="en-US" i="1" dirty="0" smtClean="0"/>
              <a:t> </a:t>
            </a:r>
            <a:r>
              <a:rPr lang="en-US" dirty="0" smtClean="0"/>
              <a:t>here as well.</a:t>
            </a:r>
            <a:endParaRPr lang="en-US" baseline="30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3132726"/>
            <a:ext cx="8354641" cy="23536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4113619"/>
            <a:ext cx="7053943" cy="39188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167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Previous experience positively impacts exam scores (c path = 0.32)</a:t>
            </a:r>
            <a:endParaRPr lang="de-DE" dirty="0" smtClean="0"/>
          </a:p>
          <a:p>
            <a:r>
              <a:rPr lang="en-US" dirty="0" smtClean="0"/>
              <a:t>Previous experience negatively impacts </a:t>
            </a:r>
            <a:r>
              <a:rPr lang="en-US" dirty="0" err="1" smtClean="0"/>
              <a:t>facebook</a:t>
            </a:r>
            <a:r>
              <a:rPr lang="en-US" dirty="0" smtClean="0"/>
              <a:t> time (a path = -0.09)</a:t>
            </a:r>
          </a:p>
        </p:txBody>
      </p:sp>
    </p:spTree>
    <p:extLst>
      <p:ext uri="{BB962C8B-B14F-4D97-AF65-F5344CB8AC3E}">
        <p14:creationId xmlns:p14="http://schemas.microsoft.com/office/powerpoint/2010/main" val="1869826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Refers to a situation when the relationship between a predictor variable and outcome variable can be explained by their relationship to a third variable (the mediator).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686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Controlling for previous experience, </a:t>
            </a:r>
            <a:r>
              <a:rPr lang="en-US" dirty="0" err="1" smtClean="0"/>
              <a:t>facebook</a:t>
            </a:r>
            <a:r>
              <a:rPr lang="en-US" dirty="0" smtClean="0"/>
              <a:t> time negatively impacts exam scores (b path = -0.61)</a:t>
            </a:r>
          </a:p>
          <a:p>
            <a:r>
              <a:rPr lang="en-US" dirty="0" smtClean="0"/>
              <a:t>Controlling for </a:t>
            </a:r>
            <a:r>
              <a:rPr lang="en-US" dirty="0" err="1" smtClean="0"/>
              <a:t>facebok</a:t>
            </a:r>
            <a:r>
              <a:rPr lang="en-US" dirty="0" smtClean="0"/>
              <a:t> scores, previous experience positively impacts exam scores (c’ path = 0.26)</a:t>
            </a:r>
          </a:p>
          <a:p>
            <a:pPr lvl="1"/>
            <a:r>
              <a:rPr lang="en-US" dirty="0" smtClean="0"/>
              <a:t>So, did mediation happen? Is a change from 0.31 to 0.26 important?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45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Sobel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GB" dirty="0" err="1"/>
              <a:t>Aroian</a:t>
            </a:r>
            <a:r>
              <a:rPr lang="en-GB" dirty="0"/>
              <a:t> </a:t>
            </a:r>
            <a:r>
              <a:rPr lang="en-GB" dirty="0" smtClean="0"/>
              <a:t>Test examines:</a:t>
            </a:r>
          </a:p>
          <a:p>
            <a:pPr lvl="1"/>
            <a:r>
              <a:rPr lang="en-GB" dirty="0" smtClean="0"/>
              <a:t>Indirect (a*b) / SE of indirect</a:t>
            </a:r>
          </a:p>
          <a:p>
            <a:pPr lvl="1"/>
            <a:r>
              <a:rPr lang="en-GB" dirty="0" smtClean="0"/>
              <a:t>The SE of the indirect is the product of SE a and b, and cross products of SE and path coefficients. </a:t>
            </a:r>
          </a:p>
          <a:p>
            <a:pPr lvl="1"/>
            <a:r>
              <a:rPr lang="en-GB" dirty="0" smtClean="0"/>
              <a:t>If the indirect effect is larger than the error, we would conclude that the addition of the M variable changed the </a:t>
            </a:r>
            <a:r>
              <a:rPr lang="en-GB" i="1" dirty="0" smtClean="0"/>
              <a:t>c</a:t>
            </a:r>
            <a:r>
              <a:rPr lang="en-GB" dirty="0" smtClean="0"/>
              <a:t> path. 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558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Sobel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Fill in the correct coefficient numbers</a:t>
            </a:r>
          </a:p>
          <a:p>
            <a:pPr lvl="1"/>
            <a:r>
              <a:rPr lang="en-US" dirty="0" smtClean="0"/>
              <a:t>Note if you use this code provided and fill in X and M in the correct order, you will not need to change the </a:t>
            </a:r>
            <a:r>
              <a:rPr lang="en-US" dirty="0"/>
              <a:t>S</a:t>
            </a:r>
            <a:r>
              <a:rPr lang="en-US" dirty="0" smtClean="0"/>
              <a:t>obel code.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0300"/>
            <a:ext cx="6883400" cy="3187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88629" y="4140926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Z</a:t>
            </a:r>
            <a:r>
              <a:rPr lang="en-US" dirty="0" smtClean="0"/>
              <a:t> = 0.71, </a:t>
            </a:r>
            <a:r>
              <a:rPr lang="en-US" i="1" dirty="0" smtClean="0"/>
              <a:t>p</a:t>
            </a:r>
            <a:r>
              <a:rPr lang="en-US" dirty="0" smtClean="0"/>
              <a:t> = .48</a:t>
            </a:r>
            <a:endParaRPr lang="en-US" i="1" dirty="0"/>
          </a:p>
        </p:txBody>
      </p:sp>
      <p:sp>
        <p:nvSpPr>
          <p:cNvPr id="6" name="TextBox 5"/>
          <p:cNvSpPr txBox="1"/>
          <p:nvPr/>
        </p:nvSpPr>
        <p:spPr>
          <a:xfrm>
            <a:off x="6988629" y="4692820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would conclude that no mediation </a:t>
            </a:r>
            <a:r>
              <a:rPr lang="en-US" smtClean="0"/>
              <a:t>had occurred.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15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are going to use the </a:t>
            </a:r>
            <a:r>
              <a:rPr lang="en-US" i="1" dirty="0" smtClean="0"/>
              <a:t>boot</a:t>
            </a:r>
            <a:r>
              <a:rPr lang="en-US" dirty="0" smtClean="0"/>
              <a:t> library.</a:t>
            </a:r>
          </a:p>
          <a:p>
            <a:r>
              <a:rPr lang="en-US" dirty="0" smtClean="0"/>
              <a:t>To make the analysis work, we need to create a function that runs our analysis and pulls out the statistic we are interested in.</a:t>
            </a:r>
          </a:p>
          <a:p>
            <a:pPr lvl="1"/>
            <a:r>
              <a:rPr lang="en-US" dirty="0" smtClean="0"/>
              <a:t>This procedure can be any particular statistic: means, SDs, t-tests,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706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indirectsaved</a:t>
            </a:r>
            <a:r>
              <a:rPr lang="en-US" dirty="0"/>
              <a:t> = function(formula2, formula3, dataset, random) {  </a:t>
            </a:r>
            <a:endParaRPr lang="en-US" dirty="0" smtClean="0"/>
          </a:p>
          <a:p>
            <a:pPr lvl="1"/>
            <a:r>
              <a:rPr lang="en-US" dirty="0" smtClean="0"/>
              <a:t>d </a:t>
            </a:r>
            <a:r>
              <a:rPr lang="en-US" dirty="0"/>
              <a:t>= dataset[random, ] #randomize by row  </a:t>
            </a:r>
            <a:endParaRPr lang="en-US" dirty="0" smtClean="0"/>
          </a:p>
          <a:p>
            <a:pPr lvl="1"/>
            <a:r>
              <a:rPr lang="en-US" dirty="0" smtClean="0"/>
              <a:t>model2 </a:t>
            </a:r>
            <a:r>
              <a:rPr lang="en-US" dirty="0"/>
              <a:t>= lm(formula2, data = d)  </a:t>
            </a:r>
            <a:endParaRPr lang="en-US" dirty="0" smtClean="0"/>
          </a:p>
          <a:p>
            <a:pPr lvl="1"/>
            <a:r>
              <a:rPr lang="en-US" dirty="0" smtClean="0"/>
              <a:t>model3 </a:t>
            </a:r>
            <a:r>
              <a:rPr lang="en-US" dirty="0"/>
              <a:t>= lm(formula3, data = d)  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= </a:t>
            </a:r>
            <a:r>
              <a:rPr lang="en-US" dirty="0" err="1"/>
              <a:t>coef</a:t>
            </a:r>
            <a:r>
              <a:rPr lang="en-US" dirty="0"/>
              <a:t>(model2)[2]  </a:t>
            </a:r>
            <a:endParaRPr lang="en-US" dirty="0" smtClean="0"/>
          </a:p>
          <a:p>
            <a:pPr lvl="1"/>
            <a:r>
              <a:rPr lang="en-US" dirty="0" smtClean="0"/>
              <a:t>b </a:t>
            </a:r>
            <a:r>
              <a:rPr lang="en-US" dirty="0"/>
              <a:t>= </a:t>
            </a:r>
            <a:r>
              <a:rPr lang="en-US" dirty="0" err="1"/>
              <a:t>coef</a:t>
            </a:r>
            <a:r>
              <a:rPr lang="en-US" dirty="0"/>
              <a:t>(model3)[3]  </a:t>
            </a:r>
            <a:endParaRPr lang="en-US" dirty="0" smtClean="0"/>
          </a:p>
          <a:p>
            <a:pPr lvl="1"/>
            <a:r>
              <a:rPr lang="en-US" dirty="0" smtClean="0"/>
              <a:t>indirect </a:t>
            </a:r>
            <a:r>
              <a:rPr lang="en-US" dirty="0"/>
              <a:t>= a*b  </a:t>
            </a:r>
            <a:endParaRPr lang="en-US" dirty="0" smtClean="0"/>
          </a:p>
          <a:p>
            <a:pPr lvl="1"/>
            <a:r>
              <a:rPr lang="en-US" dirty="0" smtClean="0"/>
              <a:t>return(indirect)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9634" y="6308725"/>
            <a:ext cx="6730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 not change this one, but just wanted to show what </a:t>
            </a:r>
            <a:r>
              <a:rPr lang="en-US" smtClean="0"/>
              <a:t>was happening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41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r-IN" dirty="0" err="1"/>
              <a:t>bootresults</a:t>
            </a:r>
            <a:r>
              <a:rPr lang="mr-IN" dirty="0"/>
              <a:t> = </a:t>
            </a:r>
            <a:r>
              <a:rPr lang="mr-IN" dirty="0" err="1"/>
              <a:t>boot</a:t>
            </a:r>
            <a:r>
              <a:rPr lang="mr-IN" dirty="0"/>
              <a:t>(</a:t>
            </a:r>
            <a:r>
              <a:rPr lang="mr-IN" dirty="0" err="1"/>
              <a:t>data</a:t>
            </a:r>
            <a:r>
              <a:rPr lang="mr-IN" dirty="0"/>
              <a:t> = </a:t>
            </a:r>
            <a:r>
              <a:rPr lang="mr-IN" i="1" dirty="0" err="1"/>
              <a:t>master</a:t>
            </a:r>
            <a:r>
              <a:rPr lang="mr-IN" dirty="0" smtClean="0"/>
              <a:t>,</a:t>
            </a:r>
            <a:endParaRPr lang="en-US" dirty="0" smtClean="0"/>
          </a:p>
          <a:p>
            <a:pPr lvl="1"/>
            <a:r>
              <a:rPr lang="mr-IN" dirty="0" err="1" smtClean="0"/>
              <a:t>statistic</a:t>
            </a:r>
            <a:r>
              <a:rPr lang="mr-IN" dirty="0" smtClean="0"/>
              <a:t> </a:t>
            </a:r>
            <a:r>
              <a:rPr lang="mr-IN" dirty="0"/>
              <a:t>= </a:t>
            </a:r>
            <a:r>
              <a:rPr lang="mr-IN" dirty="0" err="1"/>
              <a:t>indirectsaved</a:t>
            </a:r>
            <a:r>
              <a:rPr lang="mr-IN" dirty="0" smtClean="0"/>
              <a:t>,</a:t>
            </a:r>
            <a:endParaRPr lang="en-US" dirty="0" smtClean="0"/>
          </a:p>
          <a:p>
            <a:pPr lvl="1"/>
            <a:r>
              <a:rPr lang="mr-IN" dirty="0" smtClean="0"/>
              <a:t>formula2 </a:t>
            </a:r>
            <a:r>
              <a:rPr lang="mr-IN" dirty="0"/>
              <a:t>= </a:t>
            </a:r>
            <a:r>
              <a:rPr lang="mr-IN" i="1" dirty="0" err="1"/>
              <a:t>facebook</a:t>
            </a:r>
            <a:r>
              <a:rPr lang="mr-IN" i="1" dirty="0"/>
              <a:t> ~ </a:t>
            </a:r>
            <a:r>
              <a:rPr lang="mr-IN" i="1" dirty="0" err="1"/>
              <a:t>previous</a:t>
            </a:r>
            <a:r>
              <a:rPr lang="mr-IN" dirty="0" smtClean="0"/>
              <a:t>,</a:t>
            </a:r>
            <a:endParaRPr lang="en-US" dirty="0" smtClean="0"/>
          </a:p>
          <a:p>
            <a:pPr lvl="1"/>
            <a:r>
              <a:rPr lang="mr-IN" dirty="0" smtClean="0"/>
              <a:t>formula3 </a:t>
            </a:r>
            <a:r>
              <a:rPr lang="mr-IN" dirty="0"/>
              <a:t>= </a:t>
            </a:r>
            <a:r>
              <a:rPr lang="mr-IN" i="1" dirty="0" err="1"/>
              <a:t>exam</a:t>
            </a:r>
            <a:r>
              <a:rPr lang="mr-IN" i="1" dirty="0"/>
              <a:t> ~ </a:t>
            </a:r>
            <a:r>
              <a:rPr lang="mr-IN" i="1" dirty="0" err="1"/>
              <a:t>previous</a:t>
            </a:r>
            <a:r>
              <a:rPr lang="mr-IN" i="1" dirty="0"/>
              <a:t> + </a:t>
            </a:r>
            <a:r>
              <a:rPr lang="mr-IN" i="1" dirty="0" err="1"/>
              <a:t>facebook</a:t>
            </a:r>
            <a:r>
              <a:rPr lang="mr-IN" dirty="0" smtClean="0"/>
              <a:t>,</a:t>
            </a:r>
            <a:endParaRPr lang="en-US" dirty="0" smtClean="0"/>
          </a:p>
          <a:p>
            <a:pPr lvl="1"/>
            <a:r>
              <a:rPr lang="mr-IN" dirty="0" err="1" smtClean="0"/>
              <a:t>R</a:t>
            </a:r>
            <a:r>
              <a:rPr lang="mr-IN" dirty="0" smtClean="0"/>
              <a:t> = </a:t>
            </a:r>
            <a:r>
              <a:rPr lang="mr-IN" dirty="0"/>
              <a:t>1000</a:t>
            </a:r>
            <a:r>
              <a:rPr lang="mr-IN" dirty="0" smtClean="0"/>
              <a:t>)</a:t>
            </a:r>
            <a:endParaRPr lang="en-US" dirty="0" smtClean="0"/>
          </a:p>
          <a:p>
            <a:r>
              <a:rPr lang="en-US" dirty="0" smtClean="0"/>
              <a:t>We are filling in the dataset and the model 2 and 3 formulas.</a:t>
            </a:r>
          </a:p>
          <a:p>
            <a:pPr lvl="1"/>
            <a:r>
              <a:rPr lang="en-US" dirty="0" smtClean="0"/>
              <a:t>Be sure to do X + M.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246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Bootstrapping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67" y="1417637"/>
            <a:ext cx="6454044" cy="12863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76"/>
          <a:stretch/>
        </p:blipFill>
        <p:spPr>
          <a:xfrm>
            <a:off x="1854926" y="3043645"/>
            <a:ext cx="7110367" cy="29324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2697" y="6315710"/>
            <a:ext cx="533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Indirect effect = 0.06</a:t>
            </a:r>
            <a:r>
              <a:rPr lang="en-US" smtClean="0"/>
              <a:t>, bootstrapped 95% CI[-0.01, 0.12]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04161" y="6315710"/>
            <a:ext cx="2961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 </a:t>
            </a:r>
            <a:r>
              <a:rPr lang="en-US" smtClean="0"/>
              <a:t>this range includes </a:t>
            </a:r>
            <a:r>
              <a:rPr lang="en-US" dirty="0" smtClean="0"/>
              <a:t>zero.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533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combined effect of two variables on another is known conceptually as </a:t>
            </a:r>
            <a:r>
              <a:rPr lang="en-US" b="1" dirty="0" smtClean="0"/>
              <a:t>moderation</a:t>
            </a:r>
            <a:r>
              <a:rPr lang="en-US" dirty="0" smtClean="0"/>
              <a:t>, and in statistical terms as an </a:t>
            </a:r>
            <a:r>
              <a:rPr lang="en-US" b="1" dirty="0" smtClean="0"/>
              <a:t>interaction effect.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54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 violent video games make people antisocial? </a:t>
            </a:r>
          </a:p>
          <a:p>
            <a:r>
              <a:rPr lang="en-US" dirty="0" smtClean="0"/>
              <a:t>DV: Aggression</a:t>
            </a:r>
            <a:endParaRPr lang="en-US" dirty="0"/>
          </a:p>
          <a:p>
            <a:r>
              <a:rPr lang="en-US" dirty="0" smtClean="0"/>
              <a:t>IV:</a:t>
            </a:r>
          </a:p>
          <a:p>
            <a:pPr lvl="1"/>
            <a:r>
              <a:rPr lang="en-US" dirty="0" smtClean="0"/>
              <a:t>Callous unemotional traits (</a:t>
            </a:r>
            <a:r>
              <a:rPr lang="en-US" dirty="0" err="1" smtClean="0"/>
              <a:t>CaUnTs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Number of hours spent playing video games per week</a:t>
            </a:r>
          </a:p>
          <a:p>
            <a:pPr lvl="1"/>
            <a:r>
              <a:rPr lang="en-US" dirty="0" smtClean="0"/>
              <a:t>Interaction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778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Conceptual moderation model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sz="2800" dirty="0" smtClean="0"/>
              <a:t>If callous-unemotional traits were a moderator then we’re saying that the strength or direction of the relationship between game playing and aggression is affected by callous-unemotional traits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73" y="1549400"/>
            <a:ext cx="8075796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39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35" y="1638300"/>
            <a:ext cx="8159065" cy="46290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Statistical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9006" y="6303316"/>
            <a:ext cx="2065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Indirect effect = a*b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9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47" y="139700"/>
            <a:ext cx="8066451" cy="5613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9635" y="4875937"/>
            <a:ext cx="30567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the X variable was categorical, you are basically checking if </a:t>
            </a:r>
            <a:r>
              <a:rPr lang="en-US" smtClean="0"/>
              <a:t>the separate groups (levels) have different slopes for the non-categorical variable.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088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42" y="1866901"/>
            <a:ext cx="8100958" cy="391924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1257" y="313508"/>
            <a:ext cx="8768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However, if X is continuous, we have to find a new way to figure out the shape of the interaction.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958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Statistical Moderation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60" y="1676400"/>
            <a:ext cx="8217640" cy="24785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4508500"/>
            <a:ext cx="7965402" cy="120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893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Centering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interaction term makes the </a:t>
            </a:r>
            <a:r>
              <a:rPr lang="en-US" i="1" dirty="0" err="1" smtClean="0"/>
              <a:t>b</a:t>
            </a:r>
            <a:r>
              <a:rPr lang="en-US" dirty="0" err="1" smtClean="0"/>
              <a:t>s</a:t>
            </a:r>
            <a:r>
              <a:rPr lang="en-US" dirty="0" smtClean="0"/>
              <a:t> for the main predictors uninterpretable in many situations.</a:t>
            </a:r>
          </a:p>
          <a:p>
            <a:r>
              <a:rPr lang="en-US" dirty="0" smtClean="0"/>
              <a:t>Centering refers to the process of transforming a variable into deviations around a fixed point.</a:t>
            </a:r>
          </a:p>
          <a:p>
            <a:r>
              <a:rPr lang="en-US" dirty="0" smtClean="0"/>
              <a:t>Centering solves two problems: </a:t>
            </a:r>
          </a:p>
          <a:p>
            <a:pPr lvl="1"/>
            <a:r>
              <a:rPr lang="en-US" dirty="0" smtClean="0"/>
              <a:t>Interpretation</a:t>
            </a:r>
          </a:p>
          <a:p>
            <a:pPr lvl="1"/>
            <a:r>
              <a:rPr lang="en-US" dirty="0" smtClean="0"/>
              <a:t>Multicollinearity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985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Centering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Easiest way to center to make them useful:</a:t>
            </a:r>
          </a:p>
          <a:p>
            <a:pPr lvl="1"/>
            <a:r>
              <a:rPr lang="en-US" dirty="0" smtClean="0"/>
              <a:t>Score – Mean for that variable.</a:t>
            </a:r>
          </a:p>
          <a:p>
            <a:pPr lvl="1"/>
            <a:r>
              <a:rPr lang="en-US" dirty="0" smtClean="0"/>
              <a:t>What does that do?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4508500"/>
            <a:ext cx="7965402" cy="120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038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Centering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Centered variables for main effects have two interpretations</a:t>
            </a:r>
          </a:p>
          <a:p>
            <a:pPr lvl="1"/>
            <a:r>
              <a:rPr lang="en-US" dirty="0" smtClean="0"/>
              <a:t>Effect of that predictor at the mean value for the sample</a:t>
            </a:r>
          </a:p>
          <a:p>
            <a:pPr lvl="1"/>
            <a:r>
              <a:rPr lang="en-US" dirty="0" smtClean="0"/>
              <a:t>Average effect of the predictor across a range of scores for the other predictor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8210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Interactions in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Just like ANOVA, if the interaction is significant, then you usually ignore the main effects (each variable by itself)</a:t>
            </a:r>
          </a:p>
        </p:txBody>
      </p:sp>
    </p:spTree>
    <p:extLst>
      <p:ext uri="{BB962C8B-B14F-4D97-AF65-F5344CB8AC3E}">
        <p14:creationId xmlns:p14="http://schemas.microsoft.com/office/powerpoint/2010/main" val="21957996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Interactions in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what do I do if my interaction is significant?</a:t>
            </a:r>
          </a:p>
          <a:p>
            <a:pPr lvl="1"/>
            <a:r>
              <a:rPr lang="en-US" dirty="0" smtClean="0"/>
              <a:t>Called a </a:t>
            </a:r>
            <a:r>
              <a:rPr lang="en-US" i="1" dirty="0" smtClean="0"/>
              <a:t>simple slopes</a:t>
            </a:r>
            <a:r>
              <a:rPr lang="en-US" dirty="0" smtClean="0"/>
              <a:t> analysis </a:t>
            </a:r>
          </a:p>
          <a:p>
            <a:pPr lvl="1"/>
            <a:r>
              <a:rPr lang="en-US" dirty="0" smtClean="0"/>
              <a:t>(remember before it was called </a:t>
            </a:r>
            <a:r>
              <a:rPr lang="en-US" i="1" dirty="0" smtClean="0"/>
              <a:t>simple effects</a:t>
            </a:r>
            <a:r>
              <a:rPr lang="en-US" dirty="0" smtClean="0"/>
              <a:t>)</a:t>
            </a:r>
          </a:p>
          <a:p>
            <a:r>
              <a:rPr lang="en-US" dirty="0" smtClean="0"/>
              <a:t>If variables are dichotomous, then you are simply looking at the differences across one variable or another </a:t>
            </a:r>
          </a:p>
          <a:p>
            <a:pPr lvl="1"/>
            <a:r>
              <a:rPr lang="en-US" dirty="0" smtClean="0"/>
              <a:t>Much like splitting the variables in post hoc ANOVA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3469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Interactions in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continuous variables, you “create” low, average, and high groups.</a:t>
            </a:r>
          </a:p>
          <a:p>
            <a:pPr lvl="1"/>
            <a:r>
              <a:rPr lang="en-US" dirty="0" smtClean="0"/>
              <a:t>Low groups are people who are one SD below the mean</a:t>
            </a:r>
          </a:p>
          <a:p>
            <a:pPr lvl="1"/>
            <a:r>
              <a:rPr lang="en-US" dirty="0" smtClean="0"/>
              <a:t>Average groups are people are at the mean</a:t>
            </a:r>
          </a:p>
          <a:p>
            <a:pPr lvl="1"/>
            <a:r>
              <a:rPr lang="en-US" dirty="0" smtClean="0"/>
              <a:t>High groups are people who are one SD above the mean </a:t>
            </a:r>
          </a:p>
          <a:p>
            <a:pPr lvl="1"/>
            <a:r>
              <a:rPr lang="en-US" dirty="0" smtClean="0"/>
              <a:t>However, creating groups is backwards from what you think.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69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are examining the interaction between </a:t>
            </a:r>
          </a:p>
          <a:p>
            <a:pPr lvl="1"/>
            <a:r>
              <a:rPr lang="en-US" dirty="0" smtClean="0"/>
              <a:t>Hours of playing video games</a:t>
            </a:r>
          </a:p>
          <a:p>
            <a:pPr lvl="1"/>
            <a:r>
              <a:rPr lang="en-US" dirty="0" smtClean="0"/>
              <a:t>Callous – unemotional traits</a:t>
            </a:r>
          </a:p>
          <a:p>
            <a:r>
              <a:rPr lang="en-US" dirty="0" smtClean="0"/>
              <a:t>Predicting</a:t>
            </a:r>
          </a:p>
          <a:p>
            <a:pPr lvl="1"/>
            <a:r>
              <a:rPr lang="en-US" dirty="0" smtClean="0"/>
              <a:t>Aggression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774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Baron &amp; Kenny (1986)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5701" y="1600200"/>
            <a:ext cx="7531100" cy="4813300"/>
          </a:xfrm>
        </p:spPr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ediation is tested through three regression models: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Predicting </a:t>
            </a:r>
            <a:r>
              <a:rPr lang="en-US" dirty="0"/>
              <a:t>t</a:t>
            </a:r>
            <a:r>
              <a:rPr lang="en-US" dirty="0" smtClean="0"/>
              <a:t>he outcome from the predictor variable.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Predicting </a:t>
            </a:r>
            <a:r>
              <a:rPr lang="en-US" dirty="0" smtClean="0"/>
              <a:t>the</a:t>
            </a:r>
            <a:r>
              <a:rPr lang="en-GB" dirty="0" smtClean="0"/>
              <a:t> mediator </a:t>
            </a:r>
            <a:r>
              <a:rPr lang="en-GB" dirty="0"/>
              <a:t>from the </a:t>
            </a:r>
            <a:r>
              <a:rPr lang="en-GB" dirty="0" smtClean="0"/>
              <a:t>predictor </a:t>
            </a:r>
            <a:r>
              <a:rPr lang="en-GB" dirty="0"/>
              <a:t>variable. 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Predicting </a:t>
            </a:r>
            <a:r>
              <a:rPr lang="en-US" dirty="0" smtClean="0"/>
              <a:t>the</a:t>
            </a:r>
            <a:r>
              <a:rPr lang="en-GB" dirty="0" smtClean="0"/>
              <a:t> outcome </a:t>
            </a:r>
            <a:r>
              <a:rPr lang="en-GB" dirty="0"/>
              <a:t>from both </a:t>
            </a:r>
            <a:r>
              <a:rPr lang="en-GB" dirty="0" smtClean="0"/>
              <a:t>the predictor </a:t>
            </a:r>
            <a:r>
              <a:rPr lang="en-GB" dirty="0"/>
              <a:t>variable and the </a:t>
            </a:r>
            <a:r>
              <a:rPr lang="en-GB" dirty="0" smtClean="0"/>
              <a:t>mediator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1457" y="6228834"/>
            <a:ext cx="4799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procedure has been cited over 35,000 times.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4650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Think about which variable you want to know the differences in (i.e. low, average, high)</a:t>
            </a:r>
          </a:p>
          <a:p>
            <a:pPr lvl="1"/>
            <a:r>
              <a:rPr lang="en-US" dirty="0" smtClean="0"/>
              <a:t>So at different levels of callousness, we want to examine the relationship between hours of video games and aggression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5113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in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Center your variables using scale()</a:t>
            </a:r>
          </a:p>
          <a:p>
            <a:r>
              <a:rPr lang="en-US" i="1" dirty="0" err="1" smtClean="0"/>
              <a:t>dataset$zcolumn</a:t>
            </a:r>
            <a:r>
              <a:rPr lang="en-US" i="1" dirty="0" smtClean="0"/>
              <a:t> = </a:t>
            </a:r>
            <a:r>
              <a:rPr lang="en-US" dirty="0" smtClean="0"/>
              <a:t>scale(</a:t>
            </a:r>
            <a:r>
              <a:rPr lang="en-US" i="1" dirty="0" err="1" smtClean="0"/>
              <a:t>dataset$original</a:t>
            </a:r>
            <a:r>
              <a:rPr lang="en-US" i="1" dirty="0" smtClean="0"/>
              <a:t>, </a:t>
            </a:r>
            <a:r>
              <a:rPr lang="en-US" dirty="0" smtClean="0"/>
              <a:t>scale = F)</a:t>
            </a:r>
          </a:p>
          <a:p>
            <a:pPr lvl="1"/>
            <a:r>
              <a:rPr lang="en-US" dirty="0" smtClean="0"/>
              <a:t>Using scale = F turns off dividing by SD, which would create z-scores.</a:t>
            </a:r>
          </a:p>
          <a:p>
            <a:pPr lvl="1"/>
            <a:r>
              <a:rPr lang="en-US" dirty="0" smtClean="0"/>
              <a:t>You can use z-score centering if you wanted the coefficients to be beta. It is likely easier to interpret the b values though.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9631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in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the model:</a:t>
            </a:r>
          </a:p>
          <a:p>
            <a:pPr lvl="1"/>
            <a:r>
              <a:rPr lang="en-US" dirty="0" err="1" smtClean="0"/>
              <a:t>modmodel</a:t>
            </a:r>
            <a:r>
              <a:rPr lang="en-US" dirty="0" smtClean="0"/>
              <a:t> = lm(</a:t>
            </a:r>
            <a:r>
              <a:rPr lang="en-US" i="1" dirty="0" smtClean="0"/>
              <a:t>DV</a:t>
            </a:r>
            <a:r>
              <a:rPr lang="en-US" dirty="0" smtClean="0"/>
              <a:t> ~ </a:t>
            </a:r>
            <a:r>
              <a:rPr lang="en-US" i="1" dirty="0" err="1" smtClean="0"/>
              <a:t>zIV</a:t>
            </a:r>
            <a:r>
              <a:rPr lang="en-US" i="1" dirty="0" smtClean="0"/>
              <a:t> *  zIV2</a:t>
            </a:r>
            <a:r>
              <a:rPr lang="en-US" dirty="0" smtClean="0"/>
              <a:t>, data = </a:t>
            </a:r>
            <a:r>
              <a:rPr lang="en-US" i="1" dirty="0" smtClean="0"/>
              <a:t>dataset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You do not have to create an interaction column </a:t>
            </a:r>
            <a:r>
              <a:rPr lang="mr-IN" dirty="0" smtClean="0"/>
              <a:t>–</a:t>
            </a:r>
            <a:r>
              <a:rPr lang="en-US" dirty="0" smtClean="0"/>
              <a:t> using the * to multiply does that automatically for you.</a:t>
            </a:r>
          </a:p>
          <a:p>
            <a:pPr lvl="1"/>
            <a:r>
              <a:rPr lang="en-US" dirty="0" smtClean="0"/>
              <a:t>Also includes the main effects!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1368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260928"/>
            <a:ext cx="8085093" cy="37421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199" y="5212080"/>
            <a:ext cx="6066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Overall model is significant, </a:t>
            </a:r>
            <a:r>
              <a:rPr lang="en-US" i="1" dirty="0" smtClean="0"/>
              <a:t>F</a:t>
            </a:r>
            <a:r>
              <a:rPr lang="en-US" dirty="0" smtClean="0"/>
              <a:t>(3, 438) = 88.46, </a:t>
            </a:r>
            <a:r>
              <a:rPr lang="en-US" i="1" dirty="0" smtClean="0"/>
              <a:t>p</a:t>
            </a:r>
            <a:r>
              <a:rPr lang="en-US" dirty="0" smtClean="0"/>
              <a:t> &lt; .001, </a:t>
            </a:r>
            <a:r>
              <a:rPr lang="en-US" i="1" dirty="0" smtClean="0"/>
              <a:t>R</a:t>
            </a:r>
            <a:r>
              <a:rPr lang="en-US" i="1" baseline="30000" dirty="0" smtClean="0"/>
              <a:t>2</a:t>
            </a:r>
            <a:r>
              <a:rPr lang="en-US" i="1" dirty="0" smtClean="0"/>
              <a:t> </a:t>
            </a:r>
            <a:r>
              <a:rPr lang="en-US" dirty="0" smtClean="0"/>
              <a:t>= .38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9278731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260928"/>
            <a:ext cx="8085093" cy="37421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199" y="5212080"/>
            <a:ext cx="6029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Interaction effect is significant, </a:t>
            </a:r>
            <a:r>
              <a:rPr lang="en-US" i="1" dirty="0" smtClean="0"/>
              <a:t>b</a:t>
            </a:r>
            <a:r>
              <a:rPr lang="en-US" dirty="0" smtClean="0"/>
              <a:t> = 0.03, </a:t>
            </a:r>
            <a:r>
              <a:rPr lang="en-US" i="1" dirty="0" smtClean="0"/>
              <a:t>t</a:t>
            </a:r>
            <a:r>
              <a:rPr lang="en-US" dirty="0" smtClean="0"/>
              <a:t>(438) = 3.88, </a:t>
            </a:r>
            <a:r>
              <a:rPr lang="en-US" i="1" dirty="0" smtClean="0"/>
              <a:t>p</a:t>
            </a:r>
            <a:r>
              <a:rPr lang="en-US" dirty="0" smtClean="0"/>
              <a:t> &lt; .001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16428135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Slopes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So, how do we create groups when we have a continuous variable?</a:t>
            </a:r>
          </a:p>
          <a:p>
            <a:pPr lvl="1"/>
            <a:r>
              <a:rPr lang="en-US" dirty="0" smtClean="0"/>
              <a:t>Most people look at ”low” as one SD below the mean and “high” as one SD above the mean.</a:t>
            </a:r>
          </a:p>
          <a:p>
            <a:pPr lvl="1"/>
            <a:r>
              <a:rPr lang="en-US" dirty="0" smtClean="0"/>
              <a:t>Lots of combinations are possible though.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6726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Slopes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the low and high versions of the M variable (callousness in this example)</a:t>
            </a:r>
          </a:p>
          <a:p>
            <a:pPr lvl="1"/>
            <a:r>
              <a:rPr lang="en-US" dirty="0" smtClean="0"/>
              <a:t>Low created by ADDING a SD</a:t>
            </a:r>
          </a:p>
          <a:p>
            <a:pPr lvl="1"/>
            <a:r>
              <a:rPr lang="en-US" dirty="0" smtClean="0"/>
              <a:t>High created by SUBTRACTING a SD</a:t>
            </a:r>
          </a:p>
          <a:p>
            <a:pPr lvl="1"/>
            <a:r>
              <a:rPr lang="en-US" dirty="0" smtClean="0"/>
              <a:t>The rule is that we have to bring them to the middle because we centered so that zero is the middle</a:t>
            </a:r>
          </a:p>
          <a:p>
            <a:pPr lvl="2"/>
            <a:r>
              <a:rPr lang="en-US" dirty="0" smtClean="0"/>
              <a:t>Periscope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4252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Slopes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Then run the model with the new low and high versions of the variable. </a:t>
            </a:r>
          </a:p>
          <a:p>
            <a:r>
              <a:rPr lang="en-US" dirty="0" smtClean="0"/>
              <a:t>What do I do with that?</a:t>
            </a:r>
          </a:p>
          <a:p>
            <a:pPr lvl="1"/>
            <a:r>
              <a:rPr lang="en-US" dirty="0" smtClean="0"/>
              <a:t>You look at </a:t>
            </a:r>
            <a:r>
              <a:rPr lang="en-US" b="1" dirty="0" smtClean="0"/>
              <a:t>the other variable</a:t>
            </a:r>
            <a:r>
              <a:rPr lang="en-US" dirty="0" smtClean="0"/>
              <a:t> because the coefficients for M and X*M will not change.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909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51" y="2416859"/>
            <a:ext cx="7807575" cy="22082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Slopes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6752" y="3542072"/>
            <a:ext cx="7364867" cy="35269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52" y="104588"/>
            <a:ext cx="7973826" cy="21422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6753" y="1163819"/>
            <a:ext cx="7364867" cy="35269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52" y="4625063"/>
            <a:ext cx="7961126" cy="214486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56752" y="5688641"/>
            <a:ext cx="7364867" cy="35269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9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 low levels of callousness, video game hours is unrelated to aggression, </a:t>
            </a:r>
            <a:r>
              <a:rPr lang="en-US" i="1" dirty="0" smtClean="0"/>
              <a:t>b</a:t>
            </a:r>
            <a:r>
              <a:rPr lang="en-US" dirty="0" smtClean="0"/>
              <a:t> = -0.09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At average levels of callousness, hours of video games predicts increasing aggression, </a:t>
            </a:r>
            <a:r>
              <a:rPr lang="en-US" i="1" dirty="0" smtClean="0"/>
              <a:t>b</a:t>
            </a:r>
            <a:r>
              <a:rPr lang="en-US" dirty="0" smtClean="0"/>
              <a:t> = 0.17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At high levels of callousness, the strength of hours of video games predicting aggression is the strongest, </a:t>
            </a:r>
            <a:r>
              <a:rPr lang="en-US" i="1" dirty="0" smtClean="0"/>
              <a:t>b </a:t>
            </a:r>
            <a:r>
              <a:rPr lang="en-US" dirty="0" smtClean="0"/>
              <a:t>= 0.43 ...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16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Baron &amp; </a:t>
            </a:r>
            <a:r>
              <a:rPr lang="en-US" dirty="0" smtClean="0"/>
              <a:t>Kenny </a:t>
            </a:r>
            <a:r>
              <a:rPr lang="en-US" dirty="0"/>
              <a:t>(1986)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5701" y="1600200"/>
            <a:ext cx="7531100" cy="47244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F</a:t>
            </a:r>
            <a:r>
              <a:rPr lang="en-GB" dirty="0" smtClean="0"/>
              <a:t>our conditions </a:t>
            </a:r>
            <a:r>
              <a:rPr lang="en-GB" dirty="0"/>
              <a:t>of mediation: </a:t>
            </a:r>
            <a:endParaRPr lang="en-GB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T</a:t>
            </a:r>
            <a:r>
              <a:rPr lang="en-GB" dirty="0" smtClean="0"/>
              <a:t>he </a:t>
            </a:r>
            <a:r>
              <a:rPr lang="en-GB" dirty="0"/>
              <a:t>predictor </a:t>
            </a:r>
            <a:r>
              <a:rPr lang="en-GB" dirty="0" smtClean="0"/>
              <a:t>must </a:t>
            </a:r>
            <a:r>
              <a:rPr lang="en-GB" dirty="0"/>
              <a:t>significantly predict the outcome </a:t>
            </a:r>
            <a:r>
              <a:rPr lang="en-GB" dirty="0" smtClean="0"/>
              <a:t>variable.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T</a:t>
            </a:r>
            <a:r>
              <a:rPr lang="en-GB" dirty="0" smtClean="0"/>
              <a:t>he </a:t>
            </a:r>
            <a:r>
              <a:rPr lang="en-GB" dirty="0"/>
              <a:t>predictor </a:t>
            </a:r>
            <a:r>
              <a:rPr lang="en-GB" dirty="0" smtClean="0"/>
              <a:t>must </a:t>
            </a:r>
            <a:r>
              <a:rPr lang="en-GB" dirty="0"/>
              <a:t>significantly predict the </a:t>
            </a:r>
            <a:r>
              <a:rPr lang="en-GB" dirty="0" smtClean="0"/>
              <a:t>mediator.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T</a:t>
            </a:r>
            <a:r>
              <a:rPr lang="en-GB" dirty="0" smtClean="0"/>
              <a:t>he </a:t>
            </a:r>
            <a:r>
              <a:rPr lang="en-GB" dirty="0"/>
              <a:t>mediator must significantly predict the outcome </a:t>
            </a:r>
            <a:r>
              <a:rPr lang="en-GB" dirty="0" smtClean="0"/>
              <a:t>variable.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T</a:t>
            </a:r>
            <a:r>
              <a:rPr lang="en-GB" dirty="0" smtClean="0"/>
              <a:t>he </a:t>
            </a:r>
            <a:r>
              <a:rPr lang="en-GB" dirty="0"/>
              <a:t>predictor variable must predict the outcome variable less strongly in model 3 than in model 1.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30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Significant interactions will create </a:t>
            </a:r>
            <a:r>
              <a:rPr lang="en-US" i="1" dirty="0" smtClean="0"/>
              <a:t>fan</a:t>
            </a:r>
            <a:r>
              <a:rPr lang="en-US" dirty="0" smtClean="0"/>
              <a:t> effects of slopes that either get stronger/weaker in strength or switch directions. </a:t>
            </a:r>
          </a:p>
          <a:p>
            <a:r>
              <a:rPr lang="en-US" dirty="0" smtClean="0"/>
              <a:t>Here, we find that increasing levels of callousness leads to increasing effects of video game time on aggression.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04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use the </a:t>
            </a:r>
            <a:r>
              <a:rPr lang="en-US" dirty="0" err="1" smtClean="0"/>
              <a:t>ggplot</a:t>
            </a:r>
            <a:r>
              <a:rPr lang="en-US" dirty="0" smtClean="0"/>
              <a:t> to create a graph of the moderation effect </a:t>
            </a:r>
            <a:r>
              <a:rPr lang="mr-IN" dirty="0" smtClean="0"/>
              <a:t>–</a:t>
            </a:r>
            <a:r>
              <a:rPr lang="en-US" dirty="0" smtClean="0"/>
              <a:t> but we are going to manually draw the lines on a scatterplot graph.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1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12" y="0"/>
            <a:ext cx="87707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62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Limitations of Baron &amp; Kenny’s (1986)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</a:t>
            </a:r>
            <a:r>
              <a:rPr lang="en-GB" dirty="0" smtClean="0"/>
              <a:t>ow </a:t>
            </a:r>
            <a:r>
              <a:rPr lang="en-GB" dirty="0"/>
              <a:t>much of a </a:t>
            </a:r>
            <a:r>
              <a:rPr lang="en-GB" dirty="0" smtClean="0"/>
              <a:t>reduction in </a:t>
            </a:r>
            <a:r>
              <a:rPr lang="en-GB" dirty="0"/>
              <a:t>the relationship between the predictor and </a:t>
            </a:r>
            <a:r>
              <a:rPr lang="en-GB" dirty="0" smtClean="0"/>
              <a:t>outcome </a:t>
            </a:r>
            <a:r>
              <a:rPr lang="en-GB" dirty="0"/>
              <a:t>is necessary to infer mediation? </a:t>
            </a:r>
            <a:endParaRPr lang="en-GB" dirty="0" smtClean="0"/>
          </a:p>
          <a:p>
            <a:pPr lvl="1"/>
            <a:r>
              <a:rPr lang="en-GB" dirty="0"/>
              <a:t>P</a:t>
            </a:r>
            <a:r>
              <a:rPr lang="en-GB" dirty="0" smtClean="0"/>
              <a:t>eople </a:t>
            </a:r>
            <a:r>
              <a:rPr lang="en-GB" dirty="0"/>
              <a:t>tend to look for a change in </a:t>
            </a:r>
            <a:r>
              <a:rPr lang="en-GB" dirty="0" smtClean="0"/>
              <a:t>significance, which can lead to the </a:t>
            </a:r>
            <a:r>
              <a:rPr lang="en-GB" dirty="0"/>
              <a:t>‘all or nothing’ thinking that </a:t>
            </a:r>
            <a:r>
              <a:rPr lang="en-GB" i="1" dirty="0"/>
              <a:t>p</a:t>
            </a:r>
            <a:r>
              <a:rPr lang="en-GB" dirty="0"/>
              <a:t>-values encourage.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347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Sobel</a:t>
            </a:r>
            <a:r>
              <a:rPr lang="en-US" dirty="0" smtClean="0"/>
              <a:t> Test (</a:t>
            </a:r>
            <a:r>
              <a:rPr lang="en-US" dirty="0" err="1" smtClean="0"/>
              <a:t>Sobel</a:t>
            </a:r>
            <a:r>
              <a:rPr lang="en-US" dirty="0" smtClean="0"/>
              <a:t>, 1982)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 alternative is to estimate the indirect effect and its </a:t>
            </a:r>
            <a:r>
              <a:rPr lang="en-GB" dirty="0" smtClean="0"/>
              <a:t>significance </a:t>
            </a:r>
            <a:r>
              <a:rPr lang="en-GB" dirty="0"/>
              <a:t>using the </a:t>
            </a:r>
            <a:r>
              <a:rPr lang="en-GB" b="1" dirty="0"/>
              <a:t>Sobel test </a:t>
            </a:r>
            <a:r>
              <a:rPr lang="en-GB" dirty="0" smtClean="0"/>
              <a:t>(Sobel</a:t>
            </a:r>
            <a:r>
              <a:rPr lang="en-GB" dirty="0"/>
              <a:t>,</a:t>
            </a:r>
            <a:r>
              <a:rPr lang="en-GB" dirty="0" smtClean="0"/>
              <a:t> 1982)</a:t>
            </a:r>
            <a:r>
              <a:rPr lang="en-GB" dirty="0"/>
              <a:t>. </a:t>
            </a:r>
            <a:endParaRPr lang="en-GB" dirty="0" smtClean="0"/>
          </a:p>
          <a:p>
            <a:r>
              <a:rPr lang="en-GB" dirty="0"/>
              <a:t>If the Sobel test is </a:t>
            </a:r>
            <a:r>
              <a:rPr lang="en-GB" dirty="0" smtClean="0"/>
              <a:t>significant, there </a:t>
            </a:r>
            <a:r>
              <a:rPr lang="en-GB" dirty="0"/>
              <a:t>is significant </a:t>
            </a:r>
            <a:r>
              <a:rPr lang="en-GB" dirty="0" smtClean="0"/>
              <a:t>mediation</a:t>
            </a:r>
          </a:p>
          <a:p>
            <a:pPr lvl="1"/>
            <a:r>
              <a:rPr lang="en-GB" dirty="0" smtClean="0"/>
              <a:t>We are going to use the </a:t>
            </a:r>
            <a:r>
              <a:rPr lang="en-GB" dirty="0" err="1" smtClean="0"/>
              <a:t>Aroian</a:t>
            </a:r>
            <a:r>
              <a:rPr lang="en-GB" dirty="0" smtClean="0"/>
              <a:t> Test version of Sobel which corrects for the SE of a and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118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bootstrapping?</a:t>
            </a:r>
          </a:p>
          <a:p>
            <a:pPr lvl="1"/>
            <a:r>
              <a:rPr lang="en-US" dirty="0" smtClean="0"/>
              <a:t>A procedure where you run an analysis many times to create an average effect and confidence interval of the effect. </a:t>
            </a:r>
          </a:p>
          <a:p>
            <a:pPr lvl="1"/>
            <a:r>
              <a:rPr lang="en-US" dirty="0" smtClean="0"/>
              <a:t>Bootstrapped datasets are created by randomly picking a sample from your dataset </a:t>
            </a:r>
            <a:r>
              <a:rPr lang="en-US" i="1" dirty="0" smtClean="0"/>
              <a:t>with replacement</a:t>
            </a:r>
            <a:endParaRPr lang="en-US" dirty="0" smtClean="0"/>
          </a:p>
          <a:p>
            <a:pPr lvl="2"/>
            <a:r>
              <a:rPr lang="en-US" dirty="0" smtClean="0"/>
              <a:t>Think about this like the lottery, if they put the balls back.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2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popular plug in for SPSS is Hayes’ PROCESS.</a:t>
            </a:r>
          </a:p>
          <a:p>
            <a:r>
              <a:rPr lang="en-US" dirty="0" smtClean="0"/>
              <a:t>We will mimic that plug in by doing a bootstrapped mediation in </a:t>
            </a:r>
            <a:r>
              <a:rPr lang="en-US" i="1" dirty="0" smtClean="0"/>
              <a:t>R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This bootstrapping will allow us to estimate a confidence interval of the indirect (mediation) effect. </a:t>
            </a:r>
          </a:p>
          <a:p>
            <a:pPr lvl="1"/>
            <a:r>
              <a:rPr lang="en-US" dirty="0" smtClean="0"/>
              <a:t>If the confidence interval does not cross zero, then that implies a change in the </a:t>
            </a:r>
            <a:r>
              <a:rPr lang="en-US" i="1" dirty="0" smtClean="0"/>
              <a:t>c</a:t>
            </a:r>
            <a:r>
              <a:rPr lang="en-US" dirty="0" smtClean="0"/>
              <a:t> path.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002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1961</Words>
  <Application>Microsoft Macintosh PowerPoint</Application>
  <PresentationFormat>On-screen Show (4:3)</PresentationFormat>
  <Paragraphs>204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Mangal</vt:lpstr>
      <vt:lpstr>Wingdings</vt:lpstr>
      <vt:lpstr>Office Theme</vt:lpstr>
      <vt:lpstr>Regression Mediation and Moderation</vt:lpstr>
      <vt:lpstr>Mediation</vt:lpstr>
      <vt:lpstr>The Statistical Model</vt:lpstr>
      <vt:lpstr>Baron &amp; Kenny (1986)</vt:lpstr>
      <vt:lpstr>Baron &amp; Kenny (1986) </vt:lpstr>
      <vt:lpstr>Limitations of Baron &amp; Kenny’s (1986) Approach</vt:lpstr>
      <vt:lpstr>Sobel Test (Sobel, 1982)</vt:lpstr>
      <vt:lpstr>Bootstrapping</vt:lpstr>
      <vt:lpstr>Bootstrapping</vt:lpstr>
      <vt:lpstr>Mediation</vt:lpstr>
      <vt:lpstr>Mediation</vt:lpstr>
      <vt:lpstr>Mediation</vt:lpstr>
      <vt:lpstr>Mediation</vt:lpstr>
      <vt:lpstr>Example of a Mediation Model</vt:lpstr>
      <vt:lpstr>Running in R</vt:lpstr>
      <vt:lpstr>Running in R</vt:lpstr>
      <vt:lpstr>Running in R</vt:lpstr>
      <vt:lpstr>Running in R</vt:lpstr>
      <vt:lpstr>Interpretation</vt:lpstr>
      <vt:lpstr>Interpretation</vt:lpstr>
      <vt:lpstr>Sobel Test</vt:lpstr>
      <vt:lpstr>Sobel Test</vt:lpstr>
      <vt:lpstr>Bootstrapping</vt:lpstr>
      <vt:lpstr>Bootstrapping</vt:lpstr>
      <vt:lpstr>Bootstrapping</vt:lpstr>
      <vt:lpstr>Bootstrapping</vt:lpstr>
      <vt:lpstr>Moderation</vt:lpstr>
      <vt:lpstr>Example</vt:lpstr>
      <vt:lpstr>Conceptual moderation model</vt:lpstr>
      <vt:lpstr>PowerPoint Presentation</vt:lpstr>
      <vt:lpstr>PowerPoint Presentation</vt:lpstr>
      <vt:lpstr>The Statistical Moderation Model</vt:lpstr>
      <vt:lpstr>Centering variables</vt:lpstr>
      <vt:lpstr>Centering variables</vt:lpstr>
      <vt:lpstr>Centering variables</vt:lpstr>
      <vt:lpstr>Interactions in regression</vt:lpstr>
      <vt:lpstr>Interactions in regression</vt:lpstr>
      <vt:lpstr>Interactions in regression</vt:lpstr>
      <vt:lpstr>Example</vt:lpstr>
      <vt:lpstr>Example</vt:lpstr>
      <vt:lpstr>Running in R</vt:lpstr>
      <vt:lpstr>Running in R</vt:lpstr>
      <vt:lpstr>Interpretation</vt:lpstr>
      <vt:lpstr>Interpretation</vt:lpstr>
      <vt:lpstr>Simple Slopes</vt:lpstr>
      <vt:lpstr>Simple Slopes</vt:lpstr>
      <vt:lpstr>Simple Slopes</vt:lpstr>
      <vt:lpstr>Simple Slopes</vt:lpstr>
      <vt:lpstr>Interpretation</vt:lpstr>
      <vt:lpstr>Interpretation</vt:lpstr>
      <vt:lpstr>Graphs!</vt:lpstr>
      <vt:lpstr>PowerPoint Presentation</vt:lpstr>
    </vt:vector>
  </TitlesOfParts>
  <Company>Missouri State University</Company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Hierarchical Regression</dc:title>
  <dc:creator>Erin Buchanan</dc:creator>
  <cp:lastModifiedBy>Erin M. Buchanan</cp:lastModifiedBy>
  <cp:revision>107</cp:revision>
  <dcterms:created xsi:type="dcterms:W3CDTF">2013-11-11T00:46:44Z</dcterms:created>
  <dcterms:modified xsi:type="dcterms:W3CDTF">2017-11-22T15:59:20Z</dcterms:modified>
</cp:coreProperties>
</file>